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6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4" Type="http://schemas.openxmlformats.org/officeDocument/2006/relationships/image" Target="../media/image-10-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-9-7.svg"/><Relationship Id="rId3" Type="http://schemas.openxmlformats.org/officeDocument/2006/relationships/image" Target="../media/image9.png"/><Relationship Id="rId7" Type="http://schemas.openxmlformats.org/officeDocument/2006/relationships/image" Target="../media/image-9-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-9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272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016919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My Artificial Intelligence Course Journey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192435"/>
            <a:ext cx="1304282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Name: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Sonia Akther </a:t>
            </a:r>
            <a:r>
              <a:rPr lang="en-US" sz="220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Mufsina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22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b="1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University</a:t>
            </a: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North East University </a:t>
            </a:r>
            <a:r>
              <a:rPr lang="en-US" sz="22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Bangladesh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b="1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</a:t>
            </a: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Computer Science and Engineering </a:t>
            </a:r>
            <a:endParaRPr lang="en-US" sz="22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b="1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Instructor</a:t>
            </a: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Razorshi Prozzawal Talukder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6708"/>
            <a:ext cx="4318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Learnings &amp; Acknowledgment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133951" y="3001923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775049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930" y="2945190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8236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Conceptual Mastery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424374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Learned AI concepts, search algorithms, and game logic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2661642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2434769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87102" y="2604909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3420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Technical Skills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443776" y="390346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Gained coding experience and problem-solving skills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2321481"/>
            <a:ext cx="3856077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640133" y="2094607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10274" y="2264747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0019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Practical Confidence</a:t>
            </a:r>
            <a:endParaRPr lang="en-US" sz="2650" dirty="0"/>
          </a:p>
        </p:txBody>
      </p:sp>
      <p:sp>
        <p:nvSpPr>
          <p:cNvPr id="17" name="Text 12"/>
          <p:cNvSpPr/>
          <p:nvPr/>
        </p:nvSpPr>
        <p:spPr>
          <a:xfrm>
            <a:off x="9866948" y="356330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confidence in applying AI practically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133951" y="570666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Instructor: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Razorshi Prozzawal Talukder</a:t>
            </a:r>
            <a:endParaRPr lang="en-US" sz="2400" dirty="0"/>
          </a:p>
        </p:txBody>
      </p:sp>
      <p:sp>
        <p:nvSpPr>
          <p:cNvPr id="19" name="Text 14"/>
          <p:cNvSpPr/>
          <p:nvPr/>
        </p:nvSpPr>
        <p:spPr>
          <a:xfrm>
            <a:off x="1133951" y="632471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“Created using AI Tools by Sonia Akther Mufsina”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93790" y="5451515"/>
            <a:ext cx="30480" cy="1491258"/>
          </a:xfrm>
          <a:prstGeom prst="rect">
            <a:avLst/>
          </a:prstGeom>
          <a:solidFill>
            <a:srgbClr val="28282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962" y="345519"/>
            <a:ext cx="157055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Course Overview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8" y="792956"/>
            <a:ext cx="13751004" cy="77495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963" y="1464438"/>
            <a:ext cx="2546872" cy="38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Curriculum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4963" y="1953831"/>
            <a:ext cx="2546872" cy="60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Core topics and modules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1331773" y="1464438"/>
            <a:ext cx="2533325" cy="38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Schedule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331773" y="1953831"/>
            <a:ext cx="2533325" cy="60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Timeline and weekly plan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860005" y="6746150"/>
            <a:ext cx="2452042" cy="38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Assessment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60005" y="7235543"/>
            <a:ext cx="2452042" cy="60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Assignments and exams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1250490" y="6746150"/>
            <a:ext cx="2614609" cy="38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Resources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1250490" y="7235543"/>
            <a:ext cx="2614609" cy="60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Readings and tools provided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39698" y="8683823"/>
            <a:ext cx="4499848" cy="1265515"/>
          </a:xfrm>
          <a:prstGeom prst="roundRect">
            <a:avLst>
              <a:gd name="adj" fmla="val 1489"/>
            </a:avLst>
          </a:prstGeom>
          <a:solidFill>
            <a:srgbClr val="E5DFD2"/>
          </a:solidFill>
          <a:ln/>
        </p:spPr>
      </p:sp>
      <p:sp>
        <p:nvSpPr>
          <p:cNvPr id="13" name="Shape 10"/>
          <p:cNvSpPr/>
          <p:nvPr/>
        </p:nvSpPr>
        <p:spPr>
          <a:xfrm>
            <a:off x="565309" y="8809434"/>
            <a:ext cx="376833" cy="376833"/>
          </a:xfrm>
          <a:prstGeom prst="roundRect">
            <a:avLst>
              <a:gd name="adj" fmla="val 24262964"/>
            </a:avLst>
          </a:prstGeom>
          <a:solidFill>
            <a:srgbClr val="282824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8893" y="8913019"/>
            <a:ext cx="169545" cy="16954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65309" y="9311878"/>
            <a:ext cx="2091452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Comprehensive Learning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565309" y="9622750"/>
            <a:ext cx="4248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Learned both </a:t>
            </a:r>
            <a:r>
              <a:rPr lang="en-US" sz="9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theory and lab-based practicals</a:t>
            </a:r>
            <a:endParaRPr lang="en-US" sz="950" dirty="0"/>
          </a:p>
        </p:txBody>
      </p:sp>
      <p:sp>
        <p:nvSpPr>
          <p:cNvPr id="17" name="Shape 13"/>
          <p:cNvSpPr/>
          <p:nvPr/>
        </p:nvSpPr>
        <p:spPr>
          <a:xfrm>
            <a:off x="5065157" y="8683823"/>
            <a:ext cx="4499967" cy="1265515"/>
          </a:xfrm>
          <a:prstGeom prst="roundRect">
            <a:avLst>
              <a:gd name="adj" fmla="val 1489"/>
            </a:avLst>
          </a:prstGeom>
          <a:solidFill>
            <a:srgbClr val="E5DFD2"/>
          </a:solidFill>
          <a:ln/>
        </p:spPr>
      </p:sp>
      <p:sp>
        <p:nvSpPr>
          <p:cNvPr id="18" name="Shape 14"/>
          <p:cNvSpPr/>
          <p:nvPr/>
        </p:nvSpPr>
        <p:spPr>
          <a:xfrm>
            <a:off x="5190768" y="8809434"/>
            <a:ext cx="376833" cy="376833"/>
          </a:xfrm>
          <a:prstGeom prst="roundRect">
            <a:avLst>
              <a:gd name="adj" fmla="val 24262964"/>
            </a:avLst>
          </a:prstGeom>
          <a:solidFill>
            <a:srgbClr val="28282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94352" y="8913019"/>
            <a:ext cx="169545" cy="16954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190768" y="9311878"/>
            <a:ext cx="2132171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Practical Implementation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5190768" y="9622750"/>
            <a:ext cx="4248745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multiple </a:t>
            </a:r>
            <a:r>
              <a:rPr lang="en-US" sz="9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</a:t>
            </a:r>
            <a:r>
              <a:rPr lang="en-US" sz="9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developed </a:t>
            </a:r>
            <a:r>
              <a:rPr lang="en-US" sz="9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 games</a:t>
            </a:r>
            <a:endParaRPr lang="en-US" sz="950" dirty="0"/>
          </a:p>
        </p:txBody>
      </p:sp>
      <p:sp>
        <p:nvSpPr>
          <p:cNvPr id="22" name="Shape 17"/>
          <p:cNvSpPr/>
          <p:nvPr/>
        </p:nvSpPr>
        <p:spPr>
          <a:xfrm>
            <a:off x="9690735" y="8683823"/>
            <a:ext cx="4499848" cy="1265515"/>
          </a:xfrm>
          <a:prstGeom prst="roundRect">
            <a:avLst>
              <a:gd name="adj" fmla="val 1489"/>
            </a:avLst>
          </a:prstGeom>
          <a:solidFill>
            <a:srgbClr val="E5DFD2"/>
          </a:solidFill>
          <a:ln/>
        </p:spPr>
      </p:sp>
      <p:sp>
        <p:nvSpPr>
          <p:cNvPr id="23" name="Shape 18"/>
          <p:cNvSpPr/>
          <p:nvPr/>
        </p:nvSpPr>
        <p:spPr>
          <a:xfrm>
            <a:off x="9816346" y="8809434"/>
            <a:ext cx="376833" cy="376833"/>
          </a:xfrm>
          <a:prstGeom prst="roundRect">
            <a:avLst>
              <a:gd name="adj" fmla="val 24262964"/>
            </a:avLst>
          </a:prstGeom>
          <a:solidFill>
            <a:srgbClr val="282824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919930" y="8913019"/>
            <a:ext cx="169545" cy="16954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816346" y="9311878"/>
            <a:ext cx="1884640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Core Understanding</a:t>
            </a:r>
            <a:endParaRPr lang="en-US" sz="1450" dirty="0"/>
          </a:p>
        </p:txBody>
      </p:sp>
      <p:sp>
        <p:nvSpPr>
          <p:cNvPr id="26" name="Text 20"/>
          <p:cNvSpPr/>
          <p:nvPr/>
        </p:nvSpPr>
        <p:spPr>
          <a:xfrm>
            <a:off x="9816346" y="9622750"/>
            <a:ext cx="4248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Gained understanding of intelligent behavior in machines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255" y="405646"/>
            <a:ext cx="3019187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 to Artificial Intelligence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23355" y="1209556"/>
            <a:ext cx="2212777" cy="29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Defining AI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16255" y="1552455"/>
            <a:ext cx="6619042" cy="300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AI: Systems that think and act intelligently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23355" y="1971078"/>
            <a:ext cx="661904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Difference between </a:t>
            </a:r>
            <a:r>
              <a:rPr lang="en-US" sz="20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AI, ML, and DL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16255" y="2325052"/>
            <a:ext cx="221277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Goals of AI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16255" y="2679026"/>
            <a:ext cx="6619042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Problem-solving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16255" y="3077291"/>
            <a:ext cx="6619042" cy="299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16255" y="3480954"/>
            <a:ext cx="6619042" cy="768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Decision-making</a:t>
            </a:r>
            <a:endParaRPr lang="en-US" sz="20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23" y="1023223"/>
            <a:ext cx="6619042" cy="661904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2723" y="7808119"/>
            <a:ext cx="221277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Applications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02723" y="8232219"/>
            <a:ext cx="661904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Robotics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2723" y="8519755"/>
            <a:ext cx="661904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Healthcare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502723" y="8807291"/>
            <a:ext cx="661904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Gaming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502723" y="9094827"/>
            <a:ext cx="661904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813" y="321945"/>
            <a:ext cx="1701641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Agents and Environments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3" y="739021"/>
            <a:ext cx="13810774" cy="7536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81668" y="3762009"/>
            <a:ext cx="2857926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Agent ↔ Environment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881668" y="4616063"/>
            <a:ext cx="2857926" cy="598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Interaction loop of perception and action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447704" y="2260767"/>
            <a:ext cx="2990853" cy="373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Decide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294838" y="2740965"/>
            <a:ext cx="329658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</a:t>
            </a: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selects action based on model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169413" y="6132260"/>
            <a:ext cx="2990853" cy="373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16547" y="6612458"/>
            <a:ext cx="329658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 executes chosen action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541608" y="1529670"/>
            <a:ext cx="2990853" cy="373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Perceive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388742" y="2009868"/>
            <a:ext cx="3296585" cy="598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 senses environment state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10048923" y="6730431"/>
            <a:ext cx="2990853" cy="373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Percepts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896057" y="7210629"/>
            <a:ext cx="329658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Environment returns feedback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09813" y="8524161"/>
            <a:ext cx="175641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Agents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09813" y="8860631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Agents:</a:t>
            </a: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Perceive environment &amp; take actions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409813" y="9165074"/>
            <a:ext cx="1463635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Agent Types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409813" y="9464993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Simple Reflex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409813" y="9693354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Model-Based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409813" y="9921716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Goal-Based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409813" y="10150078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Utility-Based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7465576" y="8524161"/>
            <a:ext cx="175641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Environment Types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7465576" y="8860631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Fully/Partially observable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7465576" y="9088993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Deterministic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7465576" y="9317355"/>
            <a:ext cx="6762631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Dynamic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4190"/>
            <a:ext cx="4348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Algorithms Learned (Theory Class)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29021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Focus: Problem-solving &amp; state-space representation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0202"/>
            <a:ext cx="4196358" cy="2615208"/>
          </a:xfrm>
          <a:prstGeom prst="roundRect">
            <a:avLst>
              <a:gd name="adj" fmla="val 5594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20202"/>
            <a:ext cx="121920" cy="2615208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77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Search Algorithms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6791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BFS, DFS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71011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Depth-Limited, Iterative Deepening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51521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Bidirectional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520202"/>
            <a:ext cx="4196358" cy="2615208"/>
          </a:xfrm>
          <a:prstGeom prst="roundRect">
            <a:avLst>
              <a:gd name="adj" fmla="val 5594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86482" y="3520202"/>
            <a:ext cx="121920" cy="2615208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2" name="Text 10"/>
          <p:cNvSpPr/>
          <p:nvPr/>
        </p:nvSpPr>
        <p:spPr>
          <a:xfrm>
            <a:off x="5565696" y="3777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Heuristic Algorithms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65696" y="426791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Best-First, Beam, Hill Climbing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471011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A0*, A*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520202"/>
            <a:ext cx="4196358" cy="2615208"/>
          </a:xfrm>
          <a:prstGeom prst="roundRect">
            <a:avLst>
              <a:gd name="adj" fmla="val 5594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3520202"/>
            <a:ext cx="121920" cy="2615208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3777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Game Algorithms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426791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Min-Max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988868" y="471011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Alpha-Beta Pruning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5663"/>
            <a:ext cx="3895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Algorithms Learned (Lab Class)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32536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in 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71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Tested input/output cases for accuracy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4897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45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Uninformed Search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505801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BFS, DFS, Depth-Limited, Iterative Deepening, Bidirectional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4897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7"/>
          <p:cNvSpPr/>
          <p:nvPr/>
        </p:nvSpPr>
        <p:spPr>
          <a:xfrm>
            <a:off x="5973008" y="45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Informed Search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505801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Best-First, Beam, A*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44897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10415111" y="45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Adversarial Search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415111" y="505801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Min-Max, Alpha-Beta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 Search Algorithm*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51403" y="1462326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1403" y="2079546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Pathfinding algorithm using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heuristic cost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1403" y="2498050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Finds the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optimal path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efficiently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1403" y="2916555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Complexity: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O(b^d)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1403" y="3474601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Applications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751403" y="4091821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Maps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1403" y="4510326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Robotics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1403" y="4928830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Route Optimization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38" y="1489115"/>
            <a:ext cx="6301978" cy="63019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381893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Min-Max &amp; Alpha-Beta Pruning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51403" y="1462326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Min-Max Algorithm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1403" y="2079546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Min-Max: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Decision-making for two-player games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1403" y="2616041"/>
            <a:ext cx="630197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assumes the opponent plays optimally to minimize the player's score.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1403" y="3517463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Alpha-Beta Pruning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751403" y="4134683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Alpha-Beta: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Optimized Min-Max (prunes unnecessary branches)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1403" y="4671179"/>
            <a:ext cx="630197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Significantly reduces the number of nodes searched in the game tree.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1403" y="5572601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Applications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1403" y="6189821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Tic Tac Toe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1403" y="6608326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Chess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38" y="1489115"/>
            <a:ext cx="6301978" cy="63019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6377"/>
            <a:ext cx="257984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Games (Lab Projects)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4" y="1358027"/>
            <a:ext cx="4312563" cy="43125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59" y="1358027"/>
            <a:ext cx="4312563" cy="431256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394" y="1358027"/>
            <a:ext cx="4312563" cy="4312563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682704" y="6309241"/>
            <a:ext cx="4291608" cy="1751767"/>
          </a:xfrm>
          <a:prstGeom prst="roundRect">
            <a:avLst>
              <a:gd name="adj" fmla="val 6264"/>
            </a:avLst>
          </a:prstGeom>
          <a:solidFill>
            <a:srgbClr val="EFECE6"/>
          </a:solidFill>
          <a:ln/>
        </p:spPr>
      </p:sp>
      <p:sp>
        <p:nvSpPr>
          <p:cNvPr id="7" name="Shape 2"/>
          <p:cNvSpPr/>
          <p:nvPr/>
        </p:nvSpPr>
        <p:spPr>
          <a:xfrm>
            <a:off x="682704" y="6286381"/>
            <a:ext cx="4291608" cy="91440"/>
          </a:xfrm>
          <a:prstGeom prst="roundRect">
            <a:avLst>
              <a:gd name="adj" fmla="val 32003"/>
            </a:avLst>
          </a:prstGeom>
          <a:solidFill>
            <a:srgbClr val="282824"/>
          </a:solidFill>
          <a:ln/>
        </p:spPr>
      </p:sp>
      <p:sp>
        <p:nvSpPr>
          <p:cNvPr id="8" name="Shape 3"/>
          <p:cNvSpPr/>
          <p:nvPr/>
        </p:nvSpPr>
        <p:spPr>
          <a:xfrm>
            <a:off x="2535853" y="6016704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282824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11351" y="6192203"/>
            <a:ext cx="234077" cy="23407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00589" y="6796921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Tic Tac Toe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900589" y="7218759"/>
            <a:ext cx="385583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vs Human using Min-Max / Alpha-Beta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5169337" y="6309241"/>
            <a:ext cx="4291608" cy="1751767"/>
          </a:xfrm>
          <a:prstGeom prst="roundRect">
            <a:avLst>
              <a:gd name="adj" fmla="val 6264"/>
            </a:avLst>
          </a:prstGeom>
          <a:solidFill>
            <a:srgbClr val="EFECE6"/>
          </a:solidFill>
          <a:ln/>
        </p:spPr>
      </p:sp>
      <p:sp>
        <p:nvSpPr>
          <p:cNvPr id="13" name="Shape 7"/>
          <p:cNvSpPr/>
          <p:nvPr/>
        </p:nvSpPr>
        <p:spPr>
          <a:xfrm>
            <a:off x="5169337" y="6286381"/>
            <a:ext cx="4291608" cy="91440"/>
          </a:xfrm>
          <a:prstGeom prst="roundRect">
            <a:avLst>
              <a:gd name="adj" fmla="val 32003"/>
            </a:avLst>
          </a:prstGeom>
          <a:solidFill>
            <a:srgbClr val="282824"/>
          </a:solidFill>
          <a:ln/>
        </p:spPr>
      </p:sp>
      <p:sp>
        <p:nvSpPr>
          <p:cNvPr id="14" name="Shape 8"/>
          <p:cNvSpPr/>
          <p:nvPr/>
        </p:nvSpPr>
        <p:spPr>
          <a:xfrm>
            <a:off x="7022485" y="6016704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28282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7983" y="6192203"/>
            <a:ext cx="234077" cy="23407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87221" y="6796921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Chess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5387221" y="7218759"/>
            <a:ext cx="385583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Strategic AI gameplay using Min-Max</a:t>
            </a:r>
            <a:endParaRPr lang="en-US" sz="1500" dirty="0"/>
          </a:p>
        </p:txBody>
      </p:sp>
      <p:sp>
        <p:nvSpPr>
          <p:cNvPr id="18" name="Shape 11"/>
          <p:cNvSpPr/>
          <p:nvPr/>
        </p:nvSpPr>
        <p:spPr>
          <a:xfrm>
            <a:off x="9655969" y="6309241"/>
            <a:ext cx="4291727" cy="1751767"/>
          </a:xfrm>
          <a:prstGeom prst="roundRect">
            <a:avLst>
              <a:gd name="adj" fmla="val 6264"/>
            </a:avLst>
          </a:prstGeom>
          <a:solidFill>
            <a:srgbClr val="EFECE6"/>
          </a:solidFill>
          <a:ln/>
        </p:spPr>
      </p:sp>
      <p:sp>
        <p:nvSpPr>
          <p:cNvPr id="19" name="Shape 12"/>
          <p:cNvSpPr/>
          <p:nvPr/>
        </p:nvSpPr>
        <p:spPr>
          <a:xfrm>
            <a:off x="9655969" y="6286381"/>
            <a:ext cx="4291727" cy="91440"/>
          </a:xfrm>
          <a:prstGeom prst="roundRect">
            <a:avLst>
              <a:gd name="adj" fmla="val 32003"/>
            </a:avLst>
          </a:prstGeom>
          <a:solidFill>
            <a:srgbClr val="282824"/>
          </a:solidFill>
          <a:ln/>
        </p:spPr>
      </p:sp>
      <p:sp>
        <p:nvSpPr>
          <p:cNvPr id="20" name="Shape 13"/>
          <p:cNvSpPr/>
          <p:nvPr/>
        </p:nvSpPr>
        <p:spPr>
          <a:xfrm>
            <a:off x="11509236" y="6016704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282824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684734" y="6192203"/>
            <a:ext cx="234077" cy="23407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873853" y="6796921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Snake Game</a:t>
            </a:r>
            <a:endParaRPr lang="en-US" sz="1900" dirty="0"/>
          </a:p>
        </p:txBody>
      </p:sp>
      <p:sp>
        <p:nvSpPr>
          <p:cNvPr id="23" name="Text 15"/>
          <p:cNvSpPr/>
          <p:nvPr/>
        </p:nvSpPr>
        <p:spPr>
          <a:xfrm>
            <a:off x="9873853" y="7218759"/>
            <a:ext cx="3855958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logic for movement, food detection, and collision avoidance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413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sonia akther</dc:creator>
  <cp:lastModifiedBy>sonia akther</cp:lastModifiedBy>
  <cp:revision>4</cp:revision>
  <dcterms:created xsi:type="dcterms:W3CDTF">2025-10-26T20:55:04Z</dcterms:created>
  <dcterms:modified xsi:type="dcterms:W3CDTF">2025-10-27T06:37:16Z</dcterms:modified>
</cp:coreProperties>
</file>